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embeddedFontLst>
    <p:embeddedFont>
      <p:font typeface="Malgun Gothic" panose="020B0503020000020004" pitchFamily="50" charset="-127"/>
      <p:regular r:id="rId16"/>
      <p:bold r:id="rId17"/>
    </p:embeddedFont>
    <p:embeddedFont>
      <p:font typeface="Nanum Gothic" panose="020B0600000101010101" charset="-127"/>
      <p:regular r:id="rId18"/>
      <p:bold r:id="rId19"/>
    </p:embeddedFont>
    <p:embeddedFont>
      <p:font typeface="Do Hyeon" panose="020B0600000101010101" charset="-127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0040F7D-F943-47AB-A3A8-245CA6393009}">
  <a:tblStyle styleId="{10040F7D-F943-47AB-A3A8-245CA639300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1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369e6531c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안녕하세요. 벌꿀오소리팀 팀장을 맡은 윤동준입니다. 저희 프로젝트 이름은 HEROs입니다. </a:t>
            </a:r>
            <a:endParaRPr/>
          </a:p>
        </p:txBody>
      </p:sp>
      <p:sp>
        <p:nvSpPr>
          <p:cNvPr id="82" name="Google Shape;82;g8369e6531c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369e6531c_14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8369e6531c_14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369e6531c_9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8369e6531c_9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369e6531c_18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 smtClean="0"/>
              <a:t>이 </a:t>
            </a:r>
            <a:r>
              <a:rPr lang="en-US" altLang="ko-KR" dirty="0" err="1" smtClean="0"/>
              <a:t>workplan</a:t>
            </a:r>
            <a:r>
              <a:rPr lang="ko-KR" altLang="en-US" dirty="0" smtClean="0"/>
              <a:t>에 대해서 대략적으로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어떤일을</a:t>
            </a:r>
            <a:r>
              <a:rPr lang="ko-KR" altLang="en-US" baseline="0" dirty="0" smtClean="0"/>
              <a:t> 할지 적고 </a:t>
            </a:r>
            <a:r>
              <a:rPr lang="ko-KR" altLang="en-US" baseline="0" dirty="0" err="1" smtClean="0"/>
              <a:t>그다음</a:t>
            </a:r>
            <a:r>
              <a:rPr lang="ko-KR" altLang="en-US" baseline="0" dirty="0" smtClean="0"/>
              <a:t> 슬라이드 부터 </a:t>
            </a:r>
            <a:r>
              <a:rPr lang="ko-KR" altLang="en-US" baseline="0" dirty="0" err="1" smtClean="0"/>
              <a:t>디테일하게</a:t>
            </a:r>
            <a:r>
              <a:rPr lang="ko-KR" altLang="en-US" baseline="0" dirty="0" smtClean="0"/>
              <a:t> 설명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중간디테일</a:t>
            </a:r>
            <a:r>
              <a:rPr lang="ko-KR" altLang="en-US" baseline="0" dirty="0" smtClean="0"/>
              <a:t> 뭐 중간고사 언제고 </a:t>
            </a:r>
            <a:r>
              <a:rPr lang="ko-KR" altLang="en-US" baseline="0" dirty="0" err="1" smtClean="0"/>
              <a:t>이런식으로</a:t>
            </a:r>
            <a:r>
              <a:rPr lang="en-US" altLang="ko-KR" baseline="0" smtClean="0"/>
              <a:t>. </a:t>
            </a:r>
            <a:endParaRPr dirty="0"/>
          </a:p>
        </p:txBody>
      </p:sp>
      <p:sp>
        <p:nvSpPr>
          <p:cNvPr id="190" name="Google Shape;190;g8369e6531c_18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369e6531c_9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8369e6531c_9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369e6531c_9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저희 목차는 첫번째로 저희 팀원들</a:t>
            </a:r>
            <a:endParaRPr/>
          </a:p>
        </p:txBody>
      </p:sp>
      <p:sp>
        <p:nvSpPr>
          <p:cNvPr id="91" name="Google Shape;91;g8369e6531c_9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369e6531c_9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8369e6531c_9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369e6531c_1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여러 활동을 할 때 우리는 종종 도와줄 사람이 한 명 더 있으면 좋겠다고 느끼는 경우가 있다.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예를 들어 무거운 짐을 옮길 때 지인들이 도와주면 제일 좋지만, 매번 도와주기는 힘들다.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 게다가 알바천국과 같은 시스템에서 이런 간단한 도움에 구인공고를 내기에도 무리가 따른다.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 그래서 간단한 도움이 필요할 때 도와주는 사람을 구할 수 있는 웹사이트를 만들기로 하였다.</a:t>
            </a:r>
            <a:endParaRPr/>
          </a:p>
        </p:txBody>
      </p:sp>
      <p:sp>
        <p:nvSpPr>
          <p:cNvPr id="122" name="Google Shape;122;g8369e6531c_1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369e6531c_9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8369e6531c_9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369e6531c_5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8369e6531c_5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369e6531c_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8369e6531c_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369e6531c_18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8369e6531c_18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369e6531c_18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8369e6531c_18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3372753" y="2240410"/>
            <a:ext cx="5446501" cy="1230370"/>
            <a:chOff x="4220891" y="2239285"/>
            <a:chExt cx="5446501" cy="1230370"/>
          </a:xfrm>
        </p:grpSpPr>
        <p:sp>
          <p:nvSpPr>
            <p:cNvPr id="85" name="Google Shape;85;p13"/>
            <p:cNvSpPr txBox="1"/>
            <p:nvPr/>
          </p:nvSpPr>
          <p:spPr>
            <a:xfrm>
              <a:off x="4220892" y="2239285"/>
              <a:ext cx="54465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900">
                  <a:solidFill>
                    <a:schemeClr val="lt1"/>
                  </a:solidFill>
                </a:rPr>
                <a:t>HEROs</a:t>
              </a:r>
              <a:endParaRPr sz="4100"/>
            </a:p>
          </p:txBody>
        </p:sp>
        <p:sp>
          <p:nvSpPr>
            <p:cNvPr id="86" name="Google Shape;86;p13"/>
            <p:cNvSpPr txBox="1"/>
            <p:nvPr/>
          </p:nvSpPr>
          <p:spPr>
            <a:xfrm>
              <a:off x="4220891" y="3100355"/>
              <a:ext cx="5446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chemeClr val="lt1"/>
                  </a:solidFill>
                </a:rPr>
                <a:t>Honey Badger</a:t>
              </a:r>
              <a:endPara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7" name="Google Shape;87;p13"/>
          <p:cNvCxnSpPr/>
          <p:nvPr/>
        </p:nvCxnSpPr>
        <p:spPr>
          <a:xfrm>
            <a:off x="490331" y="5615608"/>
            <a:ext cx="11211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8" name="Google Shape;88;p13"/>
          <p:cNvSpPr txBox="1"/>
          <p:nvPr/>
        </p:nvSpPr>
        <p:spPr>
          <a:xfrm>
            <a:off x="490331" y="5746268"/>
            <a:ext cx="5605800" cy="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Subject : </a:t>
            </a:r>
            <a:r>
              <a:rPr lang="ko-KR" sz="1600">
                <a:solidFill>
                  <a:schemeClr val="lt1"/>
                </a:solidFill>
              </a:rPr>
              <a:t>소프트웨어공학 - 권영우 교수님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조</a:t>
            </a:r>
            <a:r>
              <a:rPr lang="ko-KR" sz="1600">
                <a:solidFill>
                  <a:schemeClr val="lt1"/>
                </a:solidFill>
              </a:rPr>
              <a:t>원</a:t>
            </a: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sz="1600">
                <a:solidFill>
                  <a:schemeClr val="lt1"/>
                </a:solidFill>
              </a:rPr>
              <a:t>박재성 이상목 이준병 이진우 윤동준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22"/>
          <p:cNvCxnSpPr/>
          <p:nvPr/>
        </p:nvCxnSpPr>
        <p:spPr>
          <a:xfrm>
            <a:off x="3061252" y="764615"/>
            <a:ext cx="0" cy="5199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6" name="Google Shape;176;p22"/>
          <p:cNvSpPr txBox="1"/>
          <p:nvPr/>
        </p:nvSpPr>
        <p:spPr>
          <a:xfrm>
            <a:off x="2962384" y="624065"/>
            <a:ext cx="90909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</a:rPr>
              <a:t>Use Case Diagram</a:t>
            </a:r>
            <a:endParaRPr/>
          </a:p>
        </p:txBody>
      </p:sp>
      <p:pic>
        <p:nvPicPr>
          <p:cNvPr id="177" name="Google Shape;1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9438" y="1359165"/>
            <a:ext cx="4676775" cy="488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/>
        </p:nvSpPr>
        <p:spPr>
          <a:xfrm>
            <a:off x="-100" y="1149892"/>
            <a:ext cx="3021600" cy="40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>
                <a:solidFill>
                  <a:schemeClr val="lt1"/>
                </a:solidFill>
              </a:rPr>
              <a:t>ABOUT US</a:t>
            </a:r>
            <a:endParaRPr/>
          </a:p>
          <a:p>
            <a:pPr marL="0" marR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INTRODUCTION</a:t>
            </a:r>
            <a:endParaRPr/>
          </a:p>
          <a:p>
            <a:pPr marL="0" marR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USER STORY</a:t>
            </a:r>
            <a:endParaRPr sz="180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u="sng">
                <a:solidFill>
                  <a:schemeClr val="lt1"/>
                </a:solidFill>
              </a:rPr>
              <a:t>USE CASE</a:t>
            </a:r>
            <a:endParaRPr sz="1800" u="sng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BENEFIT</a:t>
            </a:r>
            <a:endParaRPr sz="180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WORK PLAN</a:t>
            </a:r>
            <a:endParaRPr sz="180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" name="Google Shape;183;p23"/>
          <p:cNvCxnSpPr/>
          <p:nvPr/>
        </p:nvCxnSpPr>
        <p:spPr>
          <a:xfrm>
            <a:off x="3061252" y="764615"/>
            <a:ext cx="0" cy="5199561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4" name="Google Shape;184;p23"/>
          <p:cNvSpPr txBox="1"/>
          <p:nvPr/>
        </p:nvSpPr>
        <p:spPr>
          <a:xfrm>
            <a:off x="3101009" y="764615"/>
            <a:ext cx="90909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</a:rPr>
              <a:t>Benefit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185" name="Google Shape;185;p23"/>
          <p:cNvSpPr txBox="1"/>
          <p:nvPr/>
        </p:nvSpPr>
        <p:spPr>
          <a:xfrm>
            <a:off x="-100" y="1149892"/>
            <a:ext cx="3021600" cy="40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>
                <a:solidFill>
                  <a:schemeClr val="lt1"/>
                </a:solidFill>
              </a:rPr>
              <a:t>ABOUT US</a:t>
            </a:r>
            <a:endParaRPr/>
          </a:p>
          <a:p>
            <a:pPr marL="0" marR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INTRODUCTION</a:t>
            </a:r>
            <a:endParaRPr/>
          </a:p>
          <a:p>
            <a:pPr marL="0" marR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USER STORY</a:t>
            </a:r>
            <a:endParaRPr sz="180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USE CASE</a:t>
            </a:r>
            <a:endParaRPr sz="180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u="sng">
                <a:solidFill>
                  <a:schemeClr val="lt1"/>
                </a:solidFill>
              </a:rPr>
              <a:t>BENEFIT</a:t>
            </a:r>
            <a:endParaRPr sz="1800" u="sng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WORK PLAN</a:t>
            </a:r>
            <a:endParaRPr sz="180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186" name="Google Shape;186;p23"/>
          <p:cNvSpPr txBox="1"/>
          <p:nvPr/>
        </p:nvSpPr>
        <p:spPr>
          <a:xfrm>
            <a:off x="3925200" y="1959000"/>
            <a:ext cx="32832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F3F3F3"/>
                </a:solidFill>
                <a:latin typeface="Do Hyeon"/>
                <a:ea typeface="Do Hyeon"/>
                <a:cs typeface="Do Hyeon"/>
                <a:sym typeface="Do Hyeon"/>
              </a:rPr>
              <a:t>수요자 측면</a:t>
            </a:r>
            <a:endParaRPr sz="3000">
              <a:solidFill>
                <a:srgbClr val="F3F3F3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3F3F3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3F3F3"/>
                </a:solidFill>
                <a:latin typeface="Nanum Gothic"/>
                <a:ea typeface="Nanum Gothic"/>
                <a:cs typeface="Nanum Gothic"/>
                <a:sym typeface="Nanum Gothic"/>
              </a:rPr>
              <a:t>간단한 도움이 필요할 때 사람을 쉽게 구할 수 있다.</a:t>
            </a:r>
            <a:endParaRPr sz="1800">
              <a:solidFill>
                <a:srgbClr val="F3F3F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3F3F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3F3F3"/>
                </a:solidFill>
                <a:latin typeface="Nanum Gothic"/>
                <a:ea typeface="Nanum Gothic"/>
                <a:cs typeface="Nanum Gothic"/>
                <a:sym typeface="Nanum Gothic"/>
              </a:rPr>
              <a:t>프로필과 별점 기능으로 원하는 사람을 선택할 수 있다.</a:t>
            </a:r>
            <a:endParaRPr sz="1800">
              <a:solidFill>
                <a:srgbClr val="F3F3F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7" name="Google Shape;187;p23"/>
          <p:cNvSpPr txBox="1"/>
          <p:nvPr/>
        </p:nvSpPr>
        <p:spPr>
          <a:xfrm>
            <a:off x="8121000" y="1959000"/>
            <a:ext cx="30216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F3F3F3"/>
                </a:solidFill>
                <a:latin typeface="Do Hyeon"/>
                <a:ea typeface="Do Hyeon"/>
                <a:cs typeface="Do Hyeon"/>
                <a:sym typeface="Do Hyeon"/>
              </a:rPr>
              <a:t>공급자 측면</a:t>
            </a:r>
            <a:endParaRPr sz="3000">
              <a:solidFill>
                <a:srgbClr val="F3F3F3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3F3F3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3F3F3"/>
                </a:solidFill>
                <a:latin typeface="Nanum Gothic"/>
                <a:ea typeface="Nanum Gothic"/>
                <a:cs typeface="Nanum Gothic"/>
                <a:sym typeface="Nanum Gothic"/>
              </a:rPr>
              <a:t>주변의 간단한 일을 도와주며 수익을 기대할 수 있다.</a:t>
            </a:r>
            <a:endParaRPr sz="1800">
              <a:solidFill>
                <a:srgbClr val="F3F3F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3F3F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3F3F3"/>
                </a:solidFill>
                <a:latin typeface="Nanum Gothic"/>
                <a:ea typeface="Nanum Gothic"/>
                <a:cs typeface="Nanum Gothic"/>
                <a:sym typeface="Nanum Gothic"/>
              </a:rPr>
              <a:t>시간 및 지역별 분류 기능으로 알맞은 일을 고를 수 있다.</a:t>
            </a:r>
            <a:endParaRPr sz="1800">
              <a:solidFill>
                <a:srgbClr val="F3F3F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2" name="Google Shape;192;p24"/>
          <p:cNvCxnSpPr/>
          <p:nvPr/>
        </p:nvCxnSpPr>
        <p:spPr>
          <a:xfrm>
            <a:off x="3061252" y="764615"/>
            <a:ext cx="0" cy="5199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3" name="Google Shape;193;p24"/>
          <p:cNvSpPr txBox="1"/>
          <p:nvPr/>
        </p:nvSpPr>
        <p:spPr>
          <a:xfrm>
            <a:off x="3100909" y="764615"/>
            <a:ext cx="90909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</a:rPr>
              <a:t>Work Plan</a:t>
            </a:r>
            <a:endParaRPr/>
          </a:p>
        </p:txBody>
      </p:sp>
      <p:sp>
        <p:nvSpPr>
          <p:cNvPr id="194" name="Google Shape;194;p24"/>
          <p:cNvSpPr txBox="1"/>
          <p:nvPr/>
        </p:nvSpPr>
        <p:spPr>
          <a:xfrm>
            <a:off x="3385942" y="1287835"/>
            <a:ext cx="880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4"/>
          <p:cNvSpPr txBox="1"/>
          <p:nvPr/>
        </p:nvSpPr>
        <p:spPr>
          <a:xfrm>
            <a:off x="-100" y="1149892"/>
            <a:ext cx="3021600" cy="40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>
                <a:solidFill>
                  <a:schemeClr val="lt1"/>
                </a:solidFill>
              </a:rPr>
              <a:t>ABOUT US</a:t>
            </a:r>
            <a:endParaRPr sz="1800" u="sng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INTRODUCTION</a:t>
            </a:r>
            <a:endParaRPr/>
          </a:p>
          <a:p>
            <a:pPr marL="0" marR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USER STORY</a:t>
            </a:r>
            <a:endParaRPr sz="180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USE CASE</a:t>
            </a:r>
            <a:endParaRPr sz="18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>
                <a:solidFill>
                  <a:schemeClr val="lt1"/>
                </a:solidFill>
              </a:rPr>
              <a:t>BENEFIT</a:t>
            </a:r>
            <a:endParaRPr sz="18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u="sng">
                <a:solidFill>
                  <a:schemeClr val="lt1"/>
                </a:solidFill>
              </a:rPr>
              <a:t>WORK PLAN</a:t>
            </a:r>
            <a:endParaRPr sz="180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pic>
        <p:nvPicPr>
          <p:cNvPr id="196" name="Google Shape;19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1000" y="2111675"/>
            <a:ext cx="8996697" cy="263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" name="Google Shape;202;p25"/>
          <p:cNvSpPr txBox="1"/>
          <p:nvPr/>
        </p:nvSpPr>
        <p:spPr>
          <a:xfrm>
            <a:off x="3372678" y="3038805"/>
            <a:ext cx="544664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3" name="Google Shape;203;p25"/>
          <p:cNvCxnSpPr/>
          <p:nvPr/>
        </p:nvCxnSpPr>
        <p:spPr>
          <a:xfrm>
            <a:off x="490331" y="5615608"/>
            <a:ext cx="1121133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4" name="Google Shape;2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325" y="207225"/>
            <a:ext cx="11211347" cy="5408374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5"/>
          <p:cNvSpPr txBox="1"/>
          <p:nvPr/>
        </p:nvSpPr>
        <p:spPr>
          <a:xfrm>
            <a:off x="490331" y="5746268"/>
            <a:ext cx="5605669" cy="785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600">
                <a:solidFill>
                  <a:schemeClr val="lt1"/>
                </a:solidFill>
              </a:rPr>
              <a:t>Subject : 소프트웨어공학</a:t>
            </a:r>
            <a:endParaRPr sz="16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600">
                <a:solidFill>
                  <a:schemeClr val="lt1"/>
                </a:solidFill>
              </a:rPr>
              <a:t>조원 : 박재성 이상목 이준병 이진우 윤동준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06" name="Google Shape;206;p25"/>
          <p:cNvSpPr txBox="1"/>
          <p:nvPr/>
        </p:nvSpPr>
        <p:spPr>
          <a:xfrm>
            <a:off x="3372750" y="1894600"/>
            <a:ext cx="54465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900"/>
              <a:t>★</a:t>
            </a:r>
            <a:r>
              <a:rPr lang="ko-KR" sz="5900" b="1">
                <a:solidFill>
                  <a:srgbClr val="FF0000"/>
                </a:solidFill>
              </a:rPr>
              <a:t>감</a:t>
            </a:r>
            <a:r>
              <a:rPr lang="ko-KR" sz="5900" b="1" i="0" u="none" strike="noStrike" cap="none">
                <a:solidFill>
                  <a:srgbClr val="0000FF"/>
                </a:solidFill>
              </a:rPr>
              <a:t>사</a:t>
            </a:r>
            <a:r>
              <a:rPr lang="ko-KR" sz="5900" b="1" i="0" u="none" strike="noStrike" cap="none">
                <a:solidFill>
                  <a:srgbClr val="00FF00"/>
                </a:solidFill>
              </a:rPr>
              <a:t>합</a:t>
            </a:r>
            <a:r>
              <a:rPr lang="ko-KR" sz="5900" b="1" i="0" u="none" strike="noStrike" cap="none">
                <a:solidFill>
                  <a:srgbClr val="FF00FF"/>
                </a:solidFill>
              </a:rPr>
              <a:t>니</a:t>
            </a:r>
            <a:r>
              <a:rPr lang="ko-KR" sz="5900" b="1" i="0" u="none" strike="noStrike" cap="none">
                <a:solidFill>
                  <a:srgbClr val="FFFF00"/>
                </a:solidFill>
              </a:rPr>
              <a:t>다</a:t>
            </a:r>
            <a:r>
              <a:rPr lang="ko-KR" sz="5900"/>
              <a:t>★</a:t>
            </a:r>
            <a:endParaRPr sz="59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/>
        </p:nvSpPr>
        <p:spPr>
          <a:xfrm>
            <a:off x="3313550" y="381018"/>
            <a:ext cx="54465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200">
                <a:solidFill>
                  <a:schemeClr val="lt1"/>
                </a:solidFill>
              </a:rPr>
              <a:t>INDEX</a:t>
            </a:r>
            <a:endParaRPr sz="3400"/>
          </a:p>
        </p:txBody>
      </p:sp>
      <p:sp>
        <p:nvSpPr>
          <p:cNvPr id="94" name="Google Shape;94;p14"/>
          <p:cNvSpPr txBox="1"/>
          <p:nvPr/>
        </p:nvSpPr>
        <p:spPr>
          <a:xfrm>
            <a:off x="3667400" y="1613705"/>
            <a:ext cx="5446500" cy="3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AutoNum type="arabicPeriod"/>
            </a:pPr>
            <a:r>
              <a:rPr lang="ko-KR" sz="3600">
                <a:solidFill>
                  <a:schemeClr val="lt1"/>
                </a:solidFill>
              </a:rPr>
              <a:t>About Us</a:t>
            </a:r>
            <a:endParaRPr sz="3600">
              <a:solidFill>
                <a:schemeClr val="lt1"/>
              </a:solidFill>
            </a:endParaRPr>
          </a:p>
          <a:p>
            <a:pPr marL="457200" marR="0" lvl="0" indent="-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AutoNum type="arabicPeriod"/>
            </a:pPr>
            <a:r>
              <a:rPr lang="ko-KR" sz="3600">
                <a:solidFill>
                  <a:schemeClr val="lt1"/>
                </a:solidFill>
              </a:rPr>
              <a:t>Introduction</a:t>
            </a:r>
            <a:endParaRPr sz="3600">
              <a:solidFill>
                <a:schemeClr val="lt1"/>
              </a:solidFill>
            </a:endParaRPr>
          </a:p>
          <a:p>
            <a:pPr marL="457200" marR="0" lvl="0" indent="-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AutoNum type="arabicPeriod"/>
            </a:pPr>
            <a:r>
              <a:rPr lang="ko-KR" sz="3600">
                <a:solidFill>
                  <a:schemeClr val="lt1"/>
                </a:solidFill>
              </a:rPr>
              <a:t>User Story</a:t>
            </a:r>
            <a:endParaRPr sz="3600">
              <a:solidFill>
                <a:schemeClr val="lt1"/>
              </a:solidFill>
            </a:endParaRPr>
          </a:p>
          <a:p>
            <a:pPr marL="457200" marR="0" lvl="0" indent="-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AutoNum type="arabicPeriod"/>
            </a:pPr>
            <a:r>
              <a:rPr lang="ko-KR" sz="3600">
                <a:solidFill>
                  <a:schemeClr val="lt1"/>
                </a:solidFill>
              </a:rPr>
              <a:t>Use Case </a:t>
            </a:r>
            <a:endParaRPr sz="3600">
              <a:solidFill>
                <a:schemeClr val="lt1"/>
              </a:solidFill>
            </a:endParaRPr>
          </a:p>
          <a:p>
            <a:pPr marL="457200" marR="0" lvl="0" indent="-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AutoNum type="arabicPeriod"/>
            </a:pPr>
            <a:r>
              <a:rPr lang="ko-KR" sz="3600">
                <a:solidFill>
                  <a:schemeClr val="lt1"/>
                </a:solidFill>
              </a:rPr>
              <a:t>Benefit</a:t>
            </a:r>
            <a:endParaRPr sz="3600">
              <a:solidFill>
                <a:schemeClr val="lt1"/>
              </a:solidFill>
            </a:endParaRPr>
          </a:p>
          <a:p>
            <a:pPr marL="457200" marR="0" lvl="0" indent="-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AutoNum type="arabicPeriod"/>
            </a:pPr>
            <a:r>
              <a:rPr lang="ko-KR" sz="3600">
                <a:solidFill>
                  <a:schemeClr val="lt1"/>
                </a:solidFill>
              </a:rPr>
              <a:t>Workplan</a:t>
            </a:r>
            <a:endParaRPr sz="3600">
              <a:solidFill>
                <a:schemeClr val="lt1"/>
              </a:solidFill>
            </a:endParaRPr>
          </a:p>
        </p:txBody>
      </p:sp>
      <p:cxnSp>
        <p:nvCxnSpPr>
          <p:cNvPr id="95" name="Google Shape;95;p14"/>
          <p:cNvCxnSpPr/>
          <p:nvPr/>
        </p:nvCxnSpPr>
        <p:spPr>
          <a:xfrm>
            <a:off x="3479900" y="1215925"/>
            <a:ext cx="5113800" cy="7800"/>
          </a:xfrm>
          <a:prstGeom prst="straightConnector1">
            <a:avLst/>
          </a:prstGeom>
          <a:noFill/>
          <a:ln w="2857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Google Shape;100;p15"/>
          <p:cNvCxnSpPr/>
          <p:nvPr/>
        </p:nvCxnSpPr>
        <p:spPr>
          <a:xfrm>
            <a:off x="3061252" y="764615"/>
            <a:ext cx="0" cy="5199561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1" name="Google Shape;101;p15"/>
          <p:cNvSpPr txBox="1"/>
          <p:nvPr/>
        </p:nvSpPr>
        <p:spPr>
          <a:xfrm>
            <a:off x="3100909" y="703040"/>
            <a:ext cx="90909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</a:rPr>
              <a:t>ABOUT US</a:t>
            </a:r>
            <a:endParaRPr/>
          </a:p>
        </p:txBody>
      </p:sp>
      <p:sp>
        <p:nvSpPr>
          <p:cNvPr id="102" name="Google Shape;102;p15"/>
          <p:cNvSpPr txBox="1"/>
          <p:nvPr/>
        </p:nvSpPr>
        <p:spPr>
          <a:xfrm>
            <a:off x="3396742" y="1287760"/>
            <a:ext cx="880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5"/>
          <p:cNvSpPr txBox="1"/>
          <p:nvPr/>
        </p:nvSpPr>
        <p:spPr>
          <a:xfrm>
            <a:off x="3396750" y="3928550"/>
            <a:ext cx="14730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윤동준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5220825" y="3928550"/>
            <a:ext cx="14730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박재성                                                             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7044925" y="3929850"/>
            <a:ext cx="13500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이진우 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8721850" y="3928550"/>
            <a:ext cx="14730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이상목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10275763" y="3929850"/>
            <a:ext cx="14730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이준병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3770275" y="6257925"/>
            <a:ext cx="828900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팀장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9" name="Google Shape;10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1838" y="4240600"/>
            <a:ext cx="1350000" cy="18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6988" y="4251050"/>
            <a:ext cx="1350000" cy="18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 descr="마법전대 마지렌쟈(파워레인저 매직포스) / &lt;파워레인저 매직포스&gt;의 ...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6350" y="4251050"/>
            <a:ext cx="1360500" cy="18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 descr="추억의 전대물 파워레인저 매직포스"/>
          <p:cNvPicPr preferRelativeResize="0"/>
          <p:nvPr/>
        </p:nvPicPr>
        <p:blipFill rotWithShape="1">
          <a:blip r:embed="rId6">
            <a:alphaModFix/>
          </a:blip>
          <a:srcRect l="1895" r="1904"/>
          <a:stretch/>
        </p:blipFill>
        <p:spPr>
          <a:xfrm>
            <a:off x="5306350" y="1528138"/>
            <a:ext cx="4680000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5"/>
          <p:cNvSpPr txBox="1"/>
          <p:nvPr/>
        </p:nvSpPr>
        <p:spPr>
          <a:xfrm>
            <a:off x="5494900" y="6260550"/>
            <a:ext cx="983400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 블루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7257076" y="6260550"/>
            <a:ext cx="983400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</a:rPr>
              <a:t>팀원 그린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8882500" y="6260550"/>
            <a:ext cx="1113000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 핑크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10590000" y="6257925"/>
            <a:ext cx="983400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 옐로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7" name="Google Shape;117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73675" y="4251050"/>
            <a:ext cx="1350000" cy="18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06700" y="4251038"/>
            <a:ext cx="1350000" cy="18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5"/>
          <p:cNvSpPr txBox="1"/>
          <p:nvPr/>
        </p:nvSpPr>
        <p:spPr>
          <a:xfrm>
            <a:off x="-100" y="1149892"/>
            <a:ext cx="3021600" cy="40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u="sng">
                <a:solidFill>
                  <a:schemeClr val="lt1"/>
                </a:solidFill>
              </a:rPr>
              <a:t>ABOUT US</a:t>
            </a:r>
            <a:endParaRPr u="sng"/>
          </a:p>
          <a:p>
            <a:pPr marL="0" marR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INTRODUCTION</a:t>
            </a:r>
            <a:endParaRPr/>
          </a:p>
          <a:p>
            <a:pPr marL="0" marR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USER STORY</a:t>
            </a:r>
            <a:endParaRPr sz="180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USE CASE</a:t>
            </a:r>
            <a:endParaRPr sz="180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BENEFIT</a:t>
            </a:r>
            <a:endParaRPr sz="180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WORK PLAN</a:t>
            </a:r>
            <a:endParaRPr sz="180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16"/>
          <p:cNvCxnSpPr/>
          <p:nvPr/>
        </p:nvCxnSpPr>
        <p:spPr>
          <a:xfrm>
            <a:off x="3061252" y="764615"/>
            <a:ext cx="0" cy="5199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16"/>
          <p:cNvSpPr txBox="1"/>
          <p:nvPr/>
        </p:nvSpPr>
        <p:spPr>
          <a:xfrm>
            <a:off x="3100909" y="764615"/>
            <a:ext cx="90909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</a:rPr>
              <a:t>Introduction</a:t>
            </a:r>
            <a:endParaRPr/>
          </a:p>
        </p:txBody>
      </p:sp>
      <p:sp>
        <p:nvSpPr>
          <p:cNvPr id="126" name="Google Shape;126;p16"/>
          <p:cNvSpPr txBox="1"/>
          <p:nvPr/>
        </p:nvSpPr>
        <p:spPr>
          <a:xfrm>
            <a:off x="3385942" y="1287835"/>
            <a:ext cx="880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6"/>
          <p:cNvSpPr txBox="1"/>
          <p:nvPr/>
        </p:nvSpPr>
        <p:spPr>
          <a:xfrm>
            <a:off x="3614550" y="2143075"/>
            <a:ext cx="7962600" cy="30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F3F3F3"/>
                </a:solidFill>
              </a:rPr>
              <a:t> </a:t>
            </a:r>
            <a:r>
              <a:rPr lang="ko-KR" sz="2500" b="1">
                <a:solidFill>
                  <a:srgbClr val="F3F3F3"/>
                </a:solidFill>
              </a:rPr>
              <a:t> </a:t>
            </a:r>
            <a:endParaRPr sz="2500" b="1">
              <a:solidFill>
                <a:srgbClr val="F3F3F3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rgbClr val="F3F3F3"/>
                </a:solidFill>
              </a:rPr>
              <a:t>간단한 심부름 혹은 부탁을 들어주는 </a:t>
            </a:r>
            <a:endParaRPr sz="2500">
              <a:solidFill>
                <a:srgbClr val="F3F3F3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rgbClr val="F3F3F3"/>
                </a:solidFill>
              </a:rPr>
              <a:t>알바 주선 웹사이트</a:t>
            </a:r>
            <a:endParaRPr sz="2500">
              <a:solidFill>
                <a:srgbClr val="F3F3F3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 b="1">
              <a:solidFill>
                <a:srgbClr val="F3F3F3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 b="1"/>
          </a:p>
        </p:txBody>
      </p:sp>
      <p:sp>
        <p:nvSpPr>
          <p:cNvPr id="128" name="Google Shape;128;p16"/>
          <p:cNvSpPr txBox="1"/>
          <p:nvPr/>
        </p:nvSpPr>
        <p:spPr>
          <a:xfrm>
            <a:off x="-100" y="1149892"/>
            <a:ext cx="3021600" cy="40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>
                <a:solidFill>
                  <a:schemeClr val="lt1"/>
                </a:solidFill>
              </a:rPr>
              <a:t>ABOUT US</a:t>
            </a:r>
            <a:endParaRPr/>
          </a:p>
          <a:p>
            <a:pPr marL="0" marR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u="sng">
                <a:solidFill>
                  <a:schemeClr val="lt1"/>
                </a:solidFill>
              </a:rPr>
              <a:t>INTRODUCTION</a:t>
            </a:r>
            <a:endParaRPr u="sng"/>
          </a:p>
          <a:p>
            <a:pPr marL="0" marR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USER STORY</a:t>
            </a:r>
            <a:endParaRPr sz="180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USE CASE</a:t>
            </a:r>
            <a:endParaRPr sz="180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BENEFIT</a:t>
            </a:r>
            <a:endParaRPr sz="180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WORK PLAN</a:t>
            </a:r>
            <a:endParaRPr sz="180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Google Shape;133;p17"/>
          <p:cNvCxnSpPr/>
          <p:nvPr/>
        </p:nvCxnSpPr>
        <p:spPr>
          <a:xfrm>
            <a:off x="3061252" y="764615"/>
            <a:ext cx="0" cy="5199561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4" name="Google Shape;134;p17"/>
          <p:cNvSpPr txBox="1"/>
          <p:nvPr/>
        </p:nvSpPr>
        <p:spPr>
          <a:xfrm>
            <a:off x="3101009" y="764615"/>
            <a:ext cx="909098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</a:rPr>
              <a:t>User Story</a:t>
            </a:r>
            <a:endParaRPr/>
          </a:p>
        </p:txBody>
      </p:sp>
      <p:sp>
        <p:nvSpPr>
          <p:cNvPr id="135" name="Google Shape;135;p17"/>
          <p:cNvSpPr txBox="1"/>
          <p:nvPr/>
        </p:nvSpPr>
        <p:spPr>
          <a:xfrm>
            <a:off x="3243475" y="1277900"/>
            <a:ext cx="8806200" cy="53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b="1">
                <a:solidFill>
                  <a:srgbClr val="F3F3F3"/>
                </a:solidFill>
              </a:rPr>
              <a:t>[마이페이지]</a:t>
            </a:r>
            <a:endParaRPr b="1">
              <a:solidFill>
                <a:srgbClr val="F3F3F3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rgbClr val="F3F3F3"/>
                </a:solidFill>
              </a:rPr>
              <a:t>As 사용자, 나는 회원가입/탈퇴를 하고 싶다.</a:t>
            </a:r>
            <a:endParaRPr sz="1300">
              <a:solidFill>
                <a:srgbClr val="F3F3F3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rgbClr val="F3F3F3"/>
                </a:solidFill>
              </a:rPr>
              <a:t>As 사용자, 나는 로그인/로그아웃을 하고 싶다.</a:t>
            </a:r>
            <a:endParaRPr sz="1300">
              <a:solidFill>
                <a:srgbClr val="F3F3F3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rgbClr val="F3F3F3"/>
                </a:solidFill>
              </a:rPr>
              <a:t>As 사용자, 나는 내 프로필을 작성하고 싶다.</a:t>
            </a:r>
            <a:endParaRPr sz="1300">
              <a:solidFill>
                <a:srgbClr val="F3F3F3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rgbClr val="F3F3F3"/>
                </a:solidFill>
              </a:rPr>
              <a:t>As 사용자, 나는 이력서를 적고 싶다.</a:t>
            </a:r>
            <a:endParaRPr sz="1300">
              <a:solidFill>
                <a:srgbClr val="F3F3F3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300">
                <a:solidFill>
                  <a:srgbClr val="F3F3F3"/>
                </a:solidFill>
              </a:rPr>
              <a:t>As 사용자, 나는 동네를 바꾸고 싶다.</a:t>
            </a:r>
            <a:endParaRPr sz="1300">
              <a:solidFill>
                <a:srgbClr val="F3F3F3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rgbClr val="F3F3F3"/>
                </a:solidFill>
              </a:rPr>
              <a:t>As 사용자, 나는 동네 설정을 하고 싶다.</a:t>
            </a:r>
            <a:endParaRPr sz="1300">
              <a:solidFill>
                <a:srgbClr val="F3F3F3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rgbClr val="F3F3F3"/>
                </a:solidFill>
              </a:rPr>
              <a:t>As 사용자, 나는 상대방의 정보를 알고 싶다.</a:t>
            </a:r>
            <a:endParaRPr sz="1300">
              <a:solidFill>
                <a:srgbClr val="F3F3F3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rgbClr val="F3F3F3"/>
                </a:solidFill>
              </a:rPr>
              <a:t>As 사용자, 나는 즐겨찾기 기능을 하고 싶다.</a:t>
            </a:r>
            <a:endParaRPr sz="1300">
              <a:solidFill>
                <a:srgbClr val="F3F3F3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rgbClr val="F3F3F3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b="1">
                <a:solidFill>
                  <a:schemeClr val="lt1"/>
                </a:solidFill>
              </a:rPr>
              <a:t>[알림이]</a:t>
            </a:r>
            <a:endParaRPr b="1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chemeClr val="lt1"/>
                </a:solidFill>
              </a:rPr>
              <a:t>As 사용자, 나는 알림을 받거나 끄고 싶다.</a:t>
            </a:r>
            <a:endParaRPr sz="13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chemeClr val="lt1"/>
                </a:solidFill>
              </a:rPr>
              <a:t>As 사용자, 나는 일의 진행 상황을 알고 싶다. </a:t>
            </a:r>
            <a:endParaRPr sz="13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300">
                <a:solidFill>
                  <a:schemeClr val="lt1"/>
                </a:solidFill>
              </a:rPr>
              <a:t>As 사용자, 나는 일의 진행 상황을 알리고 싶다.</a:t>
            </a:r>
            <a:endParaRPr sz="13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b="1">
                <a:solidFill>
                  <a:schemeClr val="lt1"/>
                </a:solidFill>
              </a:rPr>
              <a:t>[</a:t>
            </a:r>
            <a:r>
              <a:rPr lang="ko-KR" b="1">
                <a:solidFill>
                  <a:srgbClr val="FFFFFF"/>
                </a:solidFill>
              </a:rPr>
              <a:t>리뷰 및 평점]</a:t>
            </a:r>
            <a:endParaRPr b="1">
              <a:solidFill>
                <a:srgbClr val="FFFFFF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300">
                <a:solidFill>
                  <a:srgbClr val="FFFFFF"/>
                </a:solidFill>
              </a:rPr>
              <a:t>As 사용자, 나는 리뷰를 남기고 싶다.</a:t>
            </a:r>
            <a:endParaRPr sz="130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300">
                <a:solidFill>
                  <a:srgbClr val="FFFFFF"/>
                </a:solidFill>
              </a:rPr>
              <a:t>As 사용자, 나는 리뷰를 보고 싶다.</a:t>
            </a:r>
            <a:endParaRPr sz="130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300">
                <a:solidFill>
                  <a:srgbClr val="FFFFFF"/>
                </a:solidFill>
              </a:rPr>
              <a:t>As 사용자, 나는 다른 사용자를 신고하고 싶다.</a:t>
            </a:r>
            <a:endParaRPr sz="130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rgbClr val="FFFFFF"/>
                </a:solidFill>
              </a:rPr>
              <a:t>As 사용자, 나는 사이트에서 실제 거래가 얼마나 있었는지 확인하고 싶다.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136" name="Google Shape;136;p17"/>
          <p:cNvSpPr txBox="1"/>
          <p:nvPr/>
        </p:nvSpPr>
        <p:spPr>
          <a:xfrm>
            <a:off x="-100" y="1149892"/>
            <a:ext cx="3021600" cy="40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>
                <a:solidFill>
                  <a:schemeClr val="lt1"/>
                </a:solidFill>
              </a:rPr>
              <a:t>ABOUT US</a:t>
            </a:r>
            <a:endParaRPr/>
          </a:p>
          <a:p>
            <a:pPr marL="0" marR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INTRODUCTION</a:t>
            </a:r>
            <a:endParaRPr/>
          </a:p>
          <a:p>
            <a:pPr marL="0" marR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u="sng">
                <a:solidFill>
                  <a:schemeClr val="lt1"/>
                </a:solidFill>
              </a:rPr>
              <a:t>USER STORY</a:t>
            </a:r>
            <a:endParaRPr sz="1800" u="sng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USE CASE</a:t>
            </a:r>
            <a:endParaRPr sz="180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BENEFIT</a:t>
            </a:r>
            <a:endParaRPr sz="180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WORK PLAN</a:t>
            </a:r>
            <a:endParaRPr sz="180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Google Shape;141;p18"/>
          <p:cNvCxnSpPr/>
          <p:nvPr/>
        </p:nvCxnSpPr>
        <p:spPr>
          <a:xfrm>
            <a:off x="3061252" y="764615"/>
            <a:ext cx="0" cy="5199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2" name="Google Shape;142;p18"/>
          <p:cNvSpPr txBox="1"/>
          <p:nvPr/>
        </p:nvSpPr>
        <p:spPr>
          <a:xfrm>
            <a:off x="3101009" y="764615"/>
            <a:ext cx="90909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</a:rPr>
              <a:t>User Story</a:t>
            </a:r>
            <a:endParaRPr/>
          </a:p>
        </p:txBody>
      </p:sp>
      <p:sp>
        <p:nvSpPr>
          <p:cNvPr id="143" name="Google Shape;143;p18"/>
          <p:cNvSpPr txBox="1"/>
          <p:nvPr/>
        </p:nvSpPr>
        <p:spPr>
          <a:xfrm>
            <a:off x="3243475" y="1277900"/>
            <a:ext cx="8806200" cy="54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b="1">
                <a:solidFill>
                  <a:srgbClr val="FFFFFF"/>
                </a:solidFill>
              </a:rPr>
              <a:t>[기타]</a:t>
            </a:r>
            <a:endParaRPr b="1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300">
                <a:solidFill>
                  <a:srgbClr val="FFFFFF"/>
                </a:solidFill>
              </a:rPr>
              <a:t>As 사용자, 나는 핸드폰으로 보고 싶다.</a:t>
            </a:r>
            <a:endParaRPr sz="130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300">
                <a:solidFill>
                  <a:srgbClr val="FFFFFF"/>
                </a:solidFill>
              </a:rPr>
              <a:t>As 사용자, 나는 동네 회원 수를 알고 싶다.</a:t>
            </a:r>
            <a:endParaRPr sz="130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300">
                <a:solidFill>
                  <a:srgbClr val="FFFFFF"/>
                </a:solidFill>
              </a:rPr>
              <a:t>As 사용자, 나는 운영자에게 질문하고 싶다.</a:t>
            </a:r>
            <a:endParaRPr sz="130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300">
                <a:solidFill>
                  <a:srgbClr val="FFFFFF"/>
                </a:solidFill>
              </a:rPr>
              <a:t>As 사용자, 나는 공지사항을 읽고 싶다.</a:t>
            </a:r>
            <a:endParaRPr sz="130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300">
                <a:solidFill>
                  <a:srgbClr val="FFFFFF"/>
                </a:solidFill>
              </a:rPr>
              <a:t>As 사용자, 나는 시작페이지로 가고 싶다.</a:t>
            </a:r>
            <a:endParaRPr sz="130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0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0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b="1">
                <a:solidFill>
                  <a:schemeClr val="lt1"/>
                </a:solidFill>
              </a:rPr>
              <a:t>[운영]</a:t>
            </a:r>
            <a:endParaRPr b="1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chemeClr val="lt1"/>
                </a:solidFill>
              </a:rPr>
              <a:t>As 운영자, 나는 규칙에 어긋나는 글을 지울 수 있어야 한다. </a:t>
            </a:r>
            <a:endParaRPr sz="13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chemeClr val="lt1"/>
                </a:solidFill>
              </a:rPr>
              <a:t>As 운영자, 나는 회원가입 신청을 승인/거절할 수 있어야 한다. </a:t>
            </a:r>
            <a:endParaRPr sz="13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chemeClr val="lt1"/>
                </a:solidFill>
              </a:rPr>
              <a:t>As 운영자, 나는 악성 회원을 탈퇴시킬 수 있어야 한다.</a:t>
            </a:r>
            <a:endParaRPr sz="13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chemeClr val="lt1"/>
                </a:solidFill>
              </a:rPr>
              <a:t>As 운영자, 나는 문의사항을 읽고 답변할 수 있어야 한다.</a:t>
            </a:r>
            <a:endParaRPr sz="13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chemeClr val="lt1"/>
                </a:solidFill>
              </a:rPr>
              <a:t>As 운영자, 나는 공지사항에 글 쓸 권한이 있어야 한다.</a:t>
            </a:r>
            <a:endParaRPr sz="13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chemeClr val="lt1"/>
                </a:solidFill>
              </a:rPr>
              <a:t>As 운영자, 나는 회원들에게 정보를 공지할 수 있어야 한다.</a:t>
            </a:r>
            <a:endParaRPr sz="13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chemeClr val="lt1"/>
                </a:solidFill>
              </a:rPr>
              <a:t>As 운영자, 나는 관리자 전용 페이지로 여러 관리를 한 번에 하고 싶다.</a:t>
            </a:r>
            <a:endParaRPr sz="13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chemeClr val="lt1"/>
                </a:solidFill>
              </a:rPr>
              <a:t>As 운영자, 나는 명예의 멤버를 지정할 수 있어야 한다.</a:t>
            </a:r>
            <a:endParaRPr sz="13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chemeClr val="lt1"/>
                </a:solidFill>
              </a:rPr>
              <a:t>As 운영자, 나는 불량회원에게 로그인 불가 조치를 넣을 수 있다.</a:t>
            </a:r>
            <a:endParaRPr sz="13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chemeClr val="lt1"/>
                </a:solidFill>
              </a:rPr>
              <a:t>As 운영자, 나는 경고를 줄 수 있어야 한다.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144" name="Google Shape;144;p18"/>
          <p:cNvSpPr txBox="1"/>
          <p:nvPr/>
        </p:nvSpPr>
        <p:spPr>
          <a:xfrm>
            <a:off x="-100" y="1149892"/>
            <a:ext cx="3021600" cy="40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>
                <a:solidFill>
                  <a:schemeClr val="lt1"/>
                </a:solidFill>
              </a:rPr>
              <a:t>ABOUT US</a:t>
            </a:r>
            <a:endParaRPr/>
          </a:p>
          <a:p>
            <a:pPr marL="0" marR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INTRODUCTION</a:t>
            </a:r>
            <a:endParaRPr/>
          </a:p>
          <a:p>
            <a:pPr marL="0" marR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u="sng">
                <a:solidFill>
                  <a:schemeClr val="lt1"/>
                </a:solidFill>
              </a:rPr>
              <a:t>USER STORY</a:t>
            </a:r>
            <a:endParaRPr sz="1800" u="sng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USE CASE</a:t>
            </a:r>
            <a:endParaRPr sz="180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BENEFIT</a:t>
            </a:r>
            <a:endParaRPr sz="180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WORK PLAN</a:t>
            </a:r>
            <a:endParaRPr sz="180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" name="Google Shape;149;p19"/>
          <p:cNvCxnSpPr/>
          <p:nvPr/>
        </p:nvCxnSpPr>
        <p:spPr>
          <a:xfrm>
            <a:off x="3061252" y="764615"/>
            <a:ext cx="0" cy="5199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0" name="Google Shape;150;p19"/>
          <p:cNvSpPr txBox="1"/>
          <p:nvPr/>
        </p:nvSpPr>
        <p:spPr>
          <a:xfrm>
            <a:off x="3061259" y="535240"/>
            <a:ext cx="90909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</a:rPr>
              <a:t>Use Case Description</a:t>
            </a:r>
            <a:endParaRPr/>
          </a:p>
        </p:txBody>
      </p:sp>
      <p:graphicFrame>
        <p:nvGraphicFramePr>
          <p:cNvPr id="151" name="Google Shape;151;p19"/>
          <p:cNvGraphicFramePr/>
          <p:nvPr/>
        </p:nvGraphicFramePr>
        <p:xfrm>
          <a:off x="7740000" y="1119950"/>
          <a:ext cx="4017600" cy="4844050"/>
        </p:xfrm>
        <a:graphic>
          <a:graphicData uri="http://schemas.openxmlformats.org/drawingml/2006/table">
            <a:tbl>
              <a:tblPr>
                <a:noFill/>
                <a:tableStyleId>{10040F7D-F943-47AB-A3A8-245CA6393009}</a:tableStyleId>
              </a:tblPr>
              <a:tblGrid>
                <a:gridCol w="95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2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Usecase 명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>
                          <a:solidFill>
                            <a:srgbClr val="FFFFFF"/>
                          </a:solidFill>
                        </a:rPr>
                        <a:t>게시판 글 올리기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8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액터명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주 액터: 사용자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부 액터: 시스템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개요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사용자 중 구인이나 구직이 필요한 경우 게시판에 글을 올린다.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8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사전조건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사용자는 로그인이 되어있어야 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사후조건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게시판에 글이 등록된다.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게시판에 글이 등록되지 않는다.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5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기본흐름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1.게시판의 글쓰기 버튼을 누른다.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2.사용자가 구인/구직 하고 싶은 지역을 설정한다.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3.사용자가 구인을 할 지 구직을 할 지 선택한다.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4.사용자가 하고자 하는 일의 카테고리를 분류한다.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5.구체적인 글을 입력한다.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6.등록하기 버튼을 누른다.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7.시스템이 게시판에 사용자의 글을 등록한다.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5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대체흐름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2a. 지역을 잘 못 설정한 경우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2a.1 ‘지역을 확인해주세요’ 메시지를 출력한다.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2a.2 개인정보 수정 UC를 실행한다.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2" name="Google Shape;152;p19"/>
          <p:cNvGraphicFramePr/>
          <p:nvPr/>
        </p:nvGraphicFramePr>
        <p:xfrm>
          <a:off x="3314088" y="1119938"/>
          <a:ext cx="4017600" cy="4845860"/>
        </p:xfrm>
        <a:graphic>
          <a:graphicData uri="http://schemas.openxmlformats.org/drawingml/2006/table">
            <a:tbl>
              <a:tblPr>
                <a:noFill/>
                <a:tableStyleId>{10040F7D-F943-47AB-A3A8-245CA6393009}</a:tableStyleId>
              </a:tblPr>
              <a:tblGrid>
                <a:gridCol w="82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7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8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Usecase 명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>
                          <a:solidFill>
                            <a:srgbClr val="FFFFFF"/>
                          </a:solidFill>
                        </a:rPr>
                        <a:t>로그인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액터명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주 액터: 사용자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부 액터: 인증시스템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개요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사용자가 홈페이지를 이용할 권한을 갖기 위해 로그인한다.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사전조건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사용자는 회원가입을 한 상태여야 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사용자는 탈퇴한 회원이 아니어야 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사용자의 로그인 정보가 서버에 있어야 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사후조건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사용자는 로그인 한 회원으로서 시스템을 사용할 수 있다.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2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기본흐름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1.사용자는 ID입력창에 ID를 입력한다.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2.사용자는 비밀번호입력창에 비밀번호를 입력한다.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3.모두 입력한 것을 확인하고 로그인 버튼을 클릭한다.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4.시스템은 입력받은 사용자 ID와 비밀번호 정보가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   일치하는지 확인한다.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5.사용자는 로그인 한 회원으로서 시스템을 사용한다.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87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대체흐름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4a. 정보가 일치하지 않을 경우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4a.1 로그인 실패 메시지를 사용자에게 출력한다.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4a.2 기본흐름 1로 돌아간다.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3" name="Google Shape;153;p19"/>
          <p:cNvSpPr txBox="1"/>
          <p:nvPr/>
        </p:nvSpPr>
        <p:spPr>
          <a:xfrm>
            <a:off x="-100" y="1149892"/>
            <a:ext cx="3021600" cy="40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>
                <a:solidFill>
                  <a:schemeClr val="lt1"/>
                </a:solidFill>
              </a:rPr>
              <a:t>ABOUT US</a:t>
            </a:r>
            <a:endParaRPr/>
          </a:p>
          <a:p>
            <a:pPr marL="0" marR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INTRODUCTION</a:t>
            </a:r>
            <a:endParaRPr/>
          </a:p>
          <a:p>
            <a:pPr marL="0" marR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USER STORY</a:t>
            </a:r>
            <a:endParaRPr sz="180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u="sng">
                <a:solidFill>
                  <a:schemeClr val="lt1"/>
                </a:solidFill>
              </a:rPr>
              <a:t>USE CASE</a:t>
            </a:r>
            <a:endParaRPr sz="1800" u="sng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BENEFIT</a:t>
            </a:r>
            <a:endParaRPr sz="180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WORK PLAN</a:t>
            </a:r>
            <a:endParaRPr sz="180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" name="Google Shape;158;p20"/>
          <p:cNvCxnSpPr/>
          <p:nvPr/>
        </p:nvCxnSpPr>
        <p:spPr>
          <a:xfrm>
            <a:off x="3061252" y="764615"/>
            <a:ext cx="0" cy="5199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159" name="Google Shape;159;p20"/>
          <p:cNvGraphicFramePr/>
          <p:nvPr/>
        </p:nvGraphicFramePr>
        <p:xfrm>
          <a:off x="7740000" y="1119600"/>
          <a:ext cx="4017600" cy="3931975"/>
        </p:xfrm>
        <a:graphic>
          <a:graphicData uri="http://schemas.openxmlformats.org/drawingml/2006/table">
            <a:tbl>
              <a:tblPr>
                <a:noFill/>
                <a:tableStyleId>{10040F7D-F943-47AB-A3A8-245CA6393009}</a:tableStyleId>
              </a:tblPr>
              <a:tblGrid>
                <a:gridCol w="83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3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Usecase 명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>
                          <a:solidFill>
                            <a:srgbClr val="FFFFFF"/>
                          </a:solidFill>
                        </a:rPr>
                        <a:t>별점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액터명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주 액터: 사용자1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부 액터: 사용자2, 시스템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개요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구인/구직한 서로의 사용자들이 별점을 매긴다.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7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사전조건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사용자들이 로그인 되어 있어야 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사용자1과 2는 구인자,구직자로서 서비스를 이용한 상태여야한다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사후조건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사용자들이 서로의 별점을 평가한다.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4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기본흐름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1. 서비스가 끝난 후  사용자1이 사용자2에 대하여 별점을 매긴다.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2.시스템은 사용자1이 매긴 별점을 사용자2의 정보에 등록한다.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3.시스템은 별점을 매긴 사용자1에게 정해진 포인트를 제공한다.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9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대체흐름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1a.별점을 매기지 않는경우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1a.1 사용자2의 정보에 별점을 등록하지 않고 별점 유스케이스를 종료한다.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60" name="Google Shape;160;p20"/>
          <p:cNvGraphicFramePr/>
          <p:nvPr/>
        </p:nvGraphicFramePr>
        <p:xfrm>
          <a:off x="3315600" y="1119600"/>
          <a:ext cx="4017600" cy="3959975"/>
        </p:xfrm>
        <a:graphic>
          <a:graphicData uri="http://schemas.openxmlformats.org/drawingml/2006/table">
            <a:tbl>
              <a:tblPr>
                <a:noFill/>
                <a:tableStyleId>{10040F7D-F943-47AB-A3A8-245CA6393009}</a:tableStyleId>
              </a:tblPr>
              <a:tblGrid>
                <a:gridCol w="829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7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3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Usecase 명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>
                          <a:solidFill>
                            <a:srgbClr val="FFFFFF"/>
                          </a:solidFill>
                        </a:rPr>
                        <a:t>알림이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액터명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주 액터: 사용자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개요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사용자에게 주요 알림사항이 있는지 확인한다.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7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사전조건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사용자는 로그인이 되어 있어야 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사후조건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사용자는 알림 상태를 확인할 수 있다.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4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기본흐름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1. 시스템에서 알림 데이터가 있는지 확인한다.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2. 알림 데이터를 표시한다.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7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대체흐름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1a  알림 데이터가 없는경우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1a.1 알림이 UC를 종료한다.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1" name="Google Shape;161;p20"/>
          <p:cNvSpPr txBox="1"/>
          <p:nvPr/>
        </p:nvSpPr>
        <p:spPr>
          <a:xfrm>
            <a:off x="-100" y="1149892"/>
            <a:ext cx="3021600" cy="40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>
                <a:solidFill>
                  <a:schemeClr val="lt1"/>
                </a:solidFill>
              </a:rPr>
              <a:t>ABOUT US</a:t>
            </a:r>
            <a:endParaRPr/>
          </a:p>
          <a:p>
            <a:pPr marL="0" marR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INTRODUCTION</a:t>
            </a:r>
            <a:endParaRPr/>
          </a:p>
          <a:p>
            <a:pPr marL="0" marR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USER STORY</a:t>
            </a:r>
            <a:endParaRPr sz="180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u="sng">
                <a:solidFill>
                  <a:schemeClr val="lt1"/>
                </a:solidFill>
              </a:rPr>
              <a:t>USE CASE</a:t>
            </a:r>
            <a:endParaRPr sz="1800" u="sng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BENEFIT</a:t>
            </a:r>
            <a:endParaRPr sz="180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WORK PLAN</a:t>
            </a:r>
            <a:endParaRPr sz="180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6" name="Google Shape;166;p21"/>
          <p:cNvCxnSpPr/>
          <p:nvPr/>
        </p:nvCxnSpPr>
        <p:spPr>
          <a:xfrm>
            <a:off x="3061252" y="764615"/>
            <a:ext cx="0" cy="5199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7" name="Google Shape;167;p21"/>
          <p:cNvSpPr txBox="1"/>
          <p:nvPr/>
        </p:nvSpPr>
        <p:spPr>
          <a:xfrm>
            <a:off x="2867146" y="624065"/>
            <a:ext cx="90909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68" name="Google Shape;168;p21"/>
          <p:cNvGraphicFramePr/>
          <p:nvPr/>
        </p:nvGraphicFramePr>
        <p:xfrm>
          <a:off x="3315600" y="1119600"/>
          <a:ext cx="4017600" cy="4425175"/>
        </p:xfrm>
        <a:graphic>
          <a:graphicData uri="http://schemas.openxmlformats.org/drawingml/2006/table">
            <a:tbl>
              <a:tblPr>
                <a:noFill/>
                <a:tableStyleId>{10040F7D-F943-47AB-A3A8-245CA6393009}</a:tableStyleId>
              </a:tblPr>
              <a:tblGrid>
                <a:gridCol w="82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7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Usecase 명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>
                          <a:solidFill>
                            <a:srgbClr val="FFFFFF"/>
                          </a:solidFill>
                        </a:rPr>
                        <a:t>문의하기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액터명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주 액터: 사용자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개요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사용자가 운영자에게 자신의 조건을 피력할 수 있는 창구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사전조건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사용자는 로그인이 되어 있어야 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사후조건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문의 정보가 서버로 발송 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6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기본흐름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1. 사용자는 문의하기 버튼을 누른다.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2. 문의하기 카테고리를 선택한다.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3. 문의사항 제목/내용을 작성한다.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4.전송버튼을 누른다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5. 서버로 문의 내용이 발송 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8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대체흐름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2a. 카테고리를 선택하지 않은 경우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2a.1 카테고리를 선택해주세요 경고 메시지를 띄운다.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2a.2 기본흐름 2로 돌아간다.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4a 제목/내용 중의 한 Text가 없는 경우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4a.1 빈 공간을 작성해 주세요 경고 메시지를 띄운다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4a.2 기본흐름 3으로 돌아간다.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69" name="Google Shape;169;p21"/>
          <p:cNvGraphicFramePr/>
          <p:nvPr/>
        </p:nvGraphicFramePr>
        <p:xfrm>
          <a:off x="7740000" y="1119600"/>
          <a:ext cx="4017600" cy="4425175"/>
        </p:xfrm>
        <a:graphic>
          <a:graphicData uri="http://schemas.openxmlformats.org/drawingml/2006/table">
            <a:tbl>
              <a:tblPr>
                <a:noFill/>
                <a:tableStyleId>{10040F7D-F943-47AB-A3A8-245CA6393009}</a:tableStyleId>
              </a:tblPr>
              <a:tblGrid>
                <a:gridCol w="82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7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Usecase 명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>
                          <a:solidFill>
                            <a:srgbClr val="FFFFFF"/>
                          </a:solidFill>
                        </a:rPr>
                        <a:t>회원정지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액터명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주 액터: 운영자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부 액터: 시스템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개요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운영자가 불량 회원을 탈퇴처리 한다.  //불량 회원 기준 명확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사전조건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운영자가 관리자 페이지로 접속한다.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사후조건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특정 회원의 계정정지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33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기본흐름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1. 운영자가 회원관리 버튼을 클릭한다.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2. 운영자가 검색창에 불량 회원을 검색한다.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3. 운영자가 회원 탈퇴 버튼을 누른다..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4. 시스템은 회원을 탈퇴 처리하고 회원정보를 삭제한다.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8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대체흐름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0" name="Google Shape;170;p21"/>
          <p:cNvSpPr txBox="1"/>
          <p:nvPr/>
        </p:nvSpPr>
        <p:spPr>
          <a:xfrm>
            <a:off x="-100" y="1149892"/>
            <a:ext cx="3021600" cy="40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>
                <a:solidFill>
                  <a:schemeClr val="lt1"/>
                </a:solidFill>
              </a:rPr>
              <a:t>ABOUT US</a:t>
            </a:r>
            <a:endParaRPr/>
          </a:p>
          <a:p>
            <a:pPr marL="0" marR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INTRODUCTION</a:t>
            </a:r>
            <a:endParaRPr/>
          </a:p>
          <a:p>
            <a:pPr marL="0" marR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USER STORY</a:t>
            </a:r>
            <a:endParaRPr sz="180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u="sng">
                <a:solidFill>
                  <a:schemeClr val="lt1"/>
                </a:solidFill>
              </a:rPr>
              <a:t>USE CASE</a:t>
            </a:r>
            <a:endParaRPr sz="1800" u="sng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BENEFIT</a:t>
            </a:r>
            <a:endParaRPr sz="180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WORK PLAN</a:t>
            </a:r>
            <a:endParaRPr sz="180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1217</Words>
  <Application>Microsoft Office PowerPoint</Application>
  <PresentationFormat>와이드스크린</PresentationFormat>
  <Paragraphs>275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Malgun Gothic</vt:lpstr>
      <vt:lpstr>Nanum Gothic</vt:lpstr>
      <vt:lpstr>Arial</vt:lpstr>
      <vt:lpstr>Do Hyeon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윤동준</cp:lastModifiedBy>
  <cp:revision>2</cp:revision>
  <dcterms:modified xsi:type="dcterms:W3CDTF">2020-04-14T15:39:54Z</dcterms:modified>
</cp:coreProperties>
</file>